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523" r:id="rId4"/>
    <p:sldId id="525" r:id="rId5"/>
    <p:sldId id="530" r:id="rId6"/>
    <p:sldId id="531" r:id="rId7"/>
    <p:sldId id="532" r:id="rId8"/>
    <p:sldId id="261" r:id="rId9"/>
    <p:sldId id="521" r:id="rId10"/>
    <p:sldId id="649" r:id="rId11"/>
    <p:sldId id="522" r:id="rId12"/>
    <p:sldId id="524" r:id="rId13"/>
    <p:sldId id="529" r:id="rId14"/>
    <p:sldId id="260" r:id="rId15"/>
    <p:sldId id="301" r:id="rId16"/>
    <p:sldId id="271" r:id="rId17"/>
    <p:sldId id="528" r:id="rId18"/>
    <p:sldId id="533" r:id="rId19"/>
    <p:sldId id="52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67CE8-5004-45C0-AE0C-E272103DD0AF}" type="datetimeFigureOut">
              <a:rPr lang="en-IE" smtClean="0"/>
              <a:t>14/06/2019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0B5A3-0E26-45FC-A07E-6C10C7E55C3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2035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potential for growth in industrial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B6DD-C8BE-4520-8782-4C594166EC6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5F90B-B761-4E2B-AD7A-0CBBC1E0E6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7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potential for growth in industrial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B6DD-C8BE-4520-8782-4C594166EC6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9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potential for growth in industrial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B6DD-C8BE-4520-8782-4C594166EC6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4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877888" y="1260475"/>
            <a:ext cx="6048375" cy="34020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780288" y="4851606"/>
            <a:ext cx="6242240" cy="39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Shape 968"/>
          <p:cNvSpPr txBox="1">
            <a:spLocks noGrp="1"/>
          </p:cNvSpPr>
          <p:nvPr>
            <p:ph type="sldNum" idx="12"/>
          </p:nvPr>
        </p:nvSpPr>
        <p:spPr>
          <a:xfrm>
            <a:off x="4419826" y="9575448"/>
            <a:ext cx="3381120" cy="50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169" tIns="51084" rIns="102169" bIns="51084" anchor="b" anchorCtr="0">
            <a:noAutofit/>
          </a:bodyPr>
          <a:lstStyle/>
          <a:p>
            <a:pPr algn="l">
              <a:buClr>
                <a:srgbClr val="000000"/>
              </a:buClr>
              <a:buSzPts val="350"/>
            </a:pPr>
            <a:fld id="{00000000-1234-1234-1234-123412341234}" type="slidenum"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l">
                <a:buClr>
                  <a:srgbClr val="000000"/>
                </a:buClr>
                <a:buSzPts val="350"/>
              </a:p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262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582400" cy="5334000"/>
          </a:xfrm>
        </p:spPr>
        <p:txBody>
          <a:bodyPr/>
          <a:lstStyle>
            <a:lvl1pPr marL="287331" indent="-287331">
              <a:spcBef>
                <a:spcPts val="600"/>
              </a:spcBef>
              <a:defRPr/>
            </a:lvl1pPr>
            <a:lvl2pPr marL="571486" indent="-282568">
              <a:spcBef>
                <a:spcPts val="600"/>
              </a:spcBef>
              <a:defRPr/>
            </a:lvl2pPr>
            <a:lvl3pPr marL="860404" indent="-288918">
              <a:spcBef>
                <a:spcPts val="600"/>
              </a:spcBef>
              <a:defRPr/>
            </a:lvl3pPr>
            <a:lvl4pPr marL="1142971" indent="-282568">
              <a:spcBef>
                <a:spcPts val="600"/>
              </a:spcBef>
              <a:defRPr/>
            </a:lvl4pPr>
            <a:lvl5pPr marL="1431890" indent="-288918"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866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98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jpeg"/><Relationship Id="rId3" Type="http://schemas.openxmlformats.org/officeDocument/2006/relationships/image" Target="../media/image26.png"/><Relationship Id="rId21" Type="http://schemas.openxmlformats.org/officeDocument/2006/relationships/image" Target="../media/image22.jp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jp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jpg"/><Relationship Id="rId39" Type="http://schemas.openxmlformats.org/officeDocument/2006/relationships/image" Target="../media/image80.jpg"/><Relationship Id="rId21" Type="http://schemas.openxmlformats.org/officeDocument/2006/relationships/image" Target="../media/image62.jpg"/><Relationship Id="rId34" Type="http://schemas.openxmlformats.org/officeDocument/2006/relationships/image" Target="../media/image75.jpg"/><Relationship Id="rId42" Type="http://schemas.openxmlformats.org/officeDocument/2006/relationships/image" Target="../media/image83.jpg"/><Relationship Id="rId47" Type="http://schemas.openxmlformats.org/officeDocument/2006/relationships/image" Target="../media/image88.png"/><Relationship Id="rId50" Type="http://schemas.openxmlformats.org/officeDocument/2006/relationships/image" Target="../media/image91.png"/><Relationship Id="rId55" Type="http://schemas.openxmlformats.org/officeDocument/2006/relationships/image" Target="../media/image96.png"/><Relationship Id="rId63" Type="http://schemas.openxmlformats.org/officeDocument/2006/relationships/image" Target="../media/image10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7.jp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41" Type="http://schemas.openxmlformats.org/officeDocument/2006/relationships/image" Target="../media/image82.png"/><Relationship Id="rId54" Type="http://schemas.openxmlformats.org/officeDocument/2006/relationships/image" Target="../media/image95.png"/><Relationship Id="rId6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jpg"/><Relationship Id="rId37" Type="http://schemas.openxmlformats.org/officeDocument/2006/relationships/image" Target="../media/image78.png"/><Relationship Id="rId40" Type="http://schemas.openxmlformats.org/officeDocument/2006/relationships/image" Target="../media/image81.jpg"/><Relationship Id="rId45" Type="http://schemas.openxmlformats.org/officeDocument/2006/relationships/image" Target="../media/image86.png"/><Relationship Id="rId53" Type="http://schemas.openxmlformats.org/officeDocument/2006/relationships/image" Target="../media/image94.png"/><Relationship Id="rId58" Type="http://schemas.openxmlformats.org/officeDocument/2006/relationships/image" Target="../media/image99.png"/><Relationship Id="rId66" Type="http://schemas.openxmlformats.org/officeDocument/2006/relationships/image" Target="../media/image107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36" Type="http://schemas.openxmlformats.org/officeDocument/2006/relationships/image" Target="../media/image77.png"/><Relationship Id="rId49" Type="http://schemas.openxmlformats.org/officeDocument/2006/relationships/image" Target="../media/image90.jpg"/><Relationship Id="rId57" Type="http://schemas.openxmlformats.org/officeDocument/2006/relationships/image" Target="../media/image98.png"/><Relationship Id="rId61" Type="http://schemas.openxmlformats.org/officeDocument/2006/relationships/image" Target="../media/image102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4" Type="http://schemas.openxmlformats.org/officeDocument/2006/relationships/image" Target="../media/image85.png"/><Relationship Id="rId52" Type="http://schemas.openxmlformats.org/officeDocument/2006/relationships/image" Target="../media/image93.png"/><Relationship Id="rId60" Type="http://schemas.openxmlformats.org/officeDocument/2006/relationships/image" Target="../media/image101.png"/><Relationship Id="rId65" Type="http://schemas.openxmlformats.org/officeDocument/2006/relationships/image" Target="../media/image106.jpg"/><Relationship Id="rId4" Type="http://schemas.openxmlformats.org/officeDocument/2006/relationships/image" Target="../media/image45.jpg"/><Relationship Id="rId9" Type="http://schemas.openxmlformats.org/officeDocument/2006/relationships/image" Target="../media/image50.png"/><Relationship Id="rId14" Type="http://schemas.openxmlformats.org/officeDocument/2006/relationships/image" Target="../media/image55.jpg"/><Relationship Id="rId22" Type="http://schemas.openxmlformats.org/officeDocument/2006/relationships/image" Target="../media/image63.jpg"/><Relationship Id="rId27" Type="http://schemas.openxmlformats.org/officeDocument/2006/relationships/image" Target="../media/image68.jpg"/><Relationship Id="rId30" Type="http://schemas.openxmlformats.org/officeDocument/2006/relationships/image" Target="../media/image71.jpg"/><Relationship Id="rId35" Type="http://schemas.openxmlformats.org/officeDocument/2006/relationships/image" Target="../media/image76.jpg"/><Relationship Id="rId43" Type="http://schemas.openxmlformats.org/officeDocument/2006/relationships/image" Target="../media/image84.png"/><Relationship Id="rId48" Type="http://schemas.openxmlformats.org/officeDocument/2006/relationships/image" Target="../media/image89.jpg"/><Relationship Id="rId56" Type="http://schemas.openxmlformats.org/officeDocument/2006/relationships/image" Target="../media/image97.png"/><Relationship Id="rId64" Type="http://schemas.openxmlformats.org/officeDocument/2006/relationships/image" Target="../media/image105.jpg"/><Relationship Id="rId8" Type="http://schemas.openxmlformats.org/officeDocument/2006/relationships/image" Target="../media/image49.png"/><Relationship Id="rId51" Type="http://schemas.openxmlformats.org/officeDocument/2006/relationships/image" Target="../media/image92.png"/><Relationship Id="rId3" Type="http://schemas.openxmlformats.org/officeDocument/2006/relationships/image" Target="../media/image44.jp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jpg"/><Relationship Id="rId38" Type="http://schemas.openxmlformats.org/officeDocument/2006/relationships/image" Target="../media/image79.jpg"/><Relationship Id="rId46" Type="http://schemas.openxmlformats.org/officeDocument/2006/relationships/image" Target="../media/image87.jpg"/><Relationship Id="rId59" Type="http://schemas.openxmlformats.org/officeDocument/2006/relationships/image" Target="../media/image10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CB69-4398-4190-8B9C-16426A0BB6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z="4000" dirty="0"/>
              <a:t>Transitioning to a career in 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3A507-1E38-420B-869E-689269CE49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Anton Krug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2584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96D621-77A8-4B73-B7C8-9E829107E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039" y="5858584"/>
            <a:ext cx="3672840" cy="43434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1800" b="0" dirty="0"/>
              <a:t>Secure Communications and Portable Embedded Systems</a:t>
            </a:r>
          </a:p>
          <a:p>
            <a:pPr algn="ctr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2765C2-C510-41F0-B467-39B27F792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7" y="322394"/>
            <a:ext cx="10172220" cy="914400"/>
          </a:xfrm>
        </p:spPr>
        <p:txBody>
          <a:bodyPr>
            <a:normAutofit/>
          </a:bodyPr>
          <a:lstStyle/>
          <a:p>
            <a:r>
              <a:rPr lang="en-US" sz="4000" dirty="0"/>
              <a:t>Real-time, Low Power systems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B06C6-5888-47BB-904F-3C4455012A2F}"/>
              </a:ext>
            </a:extLst>
          </p:cNvPr>
          <p:cNvGrpSpPr/>
          <p:nvPr/>
        </p:nvGrpSpPr>
        <p:grpSpPr>
          <a:xfrm>
            <a:off x="8237887" y="3828208"/>
            <a:ext cx="3237659" cy="2577670"/>
            <a:chOff x="7802880" y="3786264"/>
            <a:chExt cx="3237659" cy="25776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EBE48A-509D-4E7A-B09E-8D0CE4D36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631" y="3786264"/>
              <a:ext cx="3227908" cy="2143330"/>
            </a:xfrm>
            <a:prstGeom prst="rect">
              <a:avLst/>
            </a:prstGeom>
          </p:spPr>
        </p:pic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7BCC44BA-5199-4094-BACB-049F4DBA327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2880" y="5929594"/>
              <a:ext cx="3227908" cy="43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7338" indent="-287338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110000"/>
                <a:buFont typeface="Wingdings" charset="0"/>
                <a:buChar char="§"/>
                <a:defRPr lang="en-US" sz="2400" kern="1200" dirty="0">
                  <a:solidFill>
                    <a:schemeClr val="tx1"/>
                  </a:solidFill>
                  <a:latin typeface="Arial" pitchFamily="34" charset="0"/>
                  <a:ea typeface="ＭＳ Ｐゴシック" charset="0"/>
                  <a:cs typeface="Arial" pitchFamily="34" charset="0"/>
                </a:defRPr>
              </a:lvl1pPr>
              <a:lvl2pPr marL="512763" indent="-2794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10000"/>
                <a:buFont typeface="Lucida Grande" charset="0"/>
                <a:buChar char="•"/>
                <a:defRPr lang="en-US" sz="20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2pPr>
              <a:lvl3pPr marL="685800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3pPr>
              <a:lvl4pPr marL="911225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sz="16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4pPr>
              <a:lvl5pPr marL="1085850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sz="16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Smart Weapons, Drones and UAVs</a:t>
              </a:r>
            </a:p>
          </p:txBody>
        </p:sp>
      </p:grp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CDBA816-0428-4B71-9FF9-E8BCF056638C}"/>
              </a:ext>
            </a:extLst>
          </p:cNvPr>
          <p:cNvSpPr txBox="1">
            <a:spLocks/>
          </p:cNvSpPr>
          <p:nvPr/>
        </p:nvSpPr>
        <p:spPr bwMode="auto">
          <a:xfrm>
            <a:off x="420038" y="6178231"/>
            <a:ext cx="3465217" cy="43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charset="0"/>
              <a:buChar char="§"/>
              <a:defRPr lang="en-US" sz="2400" kern="1200" dirty="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512763" indent="-2794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Lucida Grande" charset="0"/>
              <a:buChar char="•"/>
              <a:defRPr lang="en-US" sz="2000" kern="1200" dirty="0">
                <a:solidFill>
                  <a:schemeClr val="tx1"/>
                </a:solidFill>
                <a:latin typeface="Arial" pitchFamily="34" charset="0"/>
                <a:ea typeface="Arial" pitchFamily="-16" charset="0"/>
                <a:cs typeface="Arial" pitchFamily="34" charset="0"/>
              </a:defRPr>
            </a:lvl2pPr>
            <a:lvl3pPr marL="685800" indent="-22542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charset="0"/>
              <a:buChar char="–"/>
              <a:defRPr lang="en-US" kern="1200" dirty="0">
                <a:solidFill>
                  <a:schemeClr val="tx1"/>
                </a:solidFill>
                <a:latin typeface="Arial" pitchFamily="34" charset="0"/>
                <a:ea typeface="Arial" pitchFamily="-16" charset="0"/>
                <a:cs typeface="Arial" pitchFamily="34" charset="0"/>
              </a:defRPr>
            </a:lvl3pPr>
            <a:lvl4pPr marL="911225" indent="-22542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charset="0"/>
              <a:buChar char="–"/>
              <a:defRPr lang="en-US" sz="1600" kern="1200" dirty="0">
                <a:solidFill>
                  <a:schemeClr val="tx1"/>
                </a:solidFill>
                <a:latin typeface="Arial" pitchFamily="34" charset="0"/>
                <a:ea typeface="Arial" pitchFamily="-16" charset="0"/>
                <a:cs typeface="Arial" pitchFamily="34" charset="0"/>
              </a:defRPr>
            </a:lvl4pPr>
            <a:lvl5pPr marL="1085850" indent="-22542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charset="0"/>
              <a:buChar char="–"/>
              <a:defRPr lang="en-US" sz="1600" kern="1200" dirty="0">
                <a:solidFill>
                  <a:schemeClr val="tx1"/>
                </a:solidFill>
                <a:latin typeface="Arial" pitchFamily="34" charset="0"/>
                <a:ea typeface="Arial" pitchFamily="-16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Industrial IoT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275762-122E-4639-BC89-3BEADAC19EB6}"/>
              </a:ext>
            </a:extLst>
          </p:cNvPr>
          <p:cNvGrpSpPr/>
          <p:nvPr/>
        </p:nvGrpSpPr>
        <p:grpSpPr>
          <a:xfrm>
            <a:off x="7792854" y="1513368"/>
            <a:ext cx="3999411" cy="2198879"/>
            <a:chOff x="6957060" y="1141349"/>
            <a:chExt cx="3999411" cy="21988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E8CAF3-12C7-43BC-AFE6-3CF0B95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060" y="1141349"/>
              <a:ext cx="3999411" cy="1764539"/>
            </a:xfrm>
            <a:prstGeom prst="rect">
              <a:avLst/>
            </a:prstGeom>
          </p:spPr>
        </p:pic>
        <p:sp>
          <p:nvSpPr>
            <p:cNvPr id="16" name="Content Placeholder 1">
              <a:extLst>
                <a:ext uri="{FF2B5EF4-FFF2-40B4-BE49-F238E27FC236}">
                  <a16:creationId xmlns:a16="http://schemas.microsoft.com/office/drawing/2014/main" id="{14798E14-667B-4241-BCBF-77505BF70A4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57060" y="2905888"/>
              <a:ext cx="3999411" cy="43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7338" indent="-287338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110000"/>
                <a:buFont typeface="Wingdings" charset="0"/>
                <a:buChar char="§"/>
                <a:defRPr lang="en-US" sz="2400" kern="1200" dirty="0">
                  <a:solidFill>
                    <a:schemeClr val="tx1"/>
                  </a:solidFill>
                  <a:latin typeface="Arial" pitchFamily="34" charset="0"/>
                  <a:ea typeface="ＭＳ Ｐゴシック" charset="0"/>
                  <a:cs typeface="Arial" pitchFamily="34" charset="0"/>
                </a:defRPr>
              </a:lvl1pPr>
              <a:lvl2pPr marL="512763" indent="-2794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10000"/>
                <a:buFont typeface="Lucida Grande" charset="0"/>
                <a:buChar char="•"/>
                <a:defRPr lang="en-US" sz="20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2pPr>
              <a:lvl3pPr marL="685800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3pPr>
              <a:lvl4pPr marL="911225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sz="16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4pPr>
              <a:lvl5pPr marL="1085850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sz="16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Collaborative Robots</a:t>
              </a:r>
            </a:p>
            <a:p>
              <a:pPr algn="ctr"/>
              <a:endParaRPr lang="en-US" sz="18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CDF2D4D-4764-46B5-82E1-70571FFD3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97" y="4159690"/>
            <a:ext cx="2858723" cy="1715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FA3E38-9F5F-4119-9A51-67D2BC9BB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62" y="4043497"/>
            <a:ext cx="2344768" cy="214521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BB2C50-C71D-4D99-B099-3621186FF229}"/>
              </a:ext>
            </a:extLst>
          </p:cNvPr>
          <p:cNvGrpSpPr/>
          <p:nvPr/>
        </p:nvGrpSpPr>
        <p:grpSpPr>
          <a:xfrm>
            <a:off x="588509" y="1456777"/>
            <a:ext cx="3465217" cy="2495317"/>
            <a:chOff x="551282" y="1216930"/>
            <a:chExt cx="3465217" cy="24953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75AB3E-9C41-4232-A506-D511E13B6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65" y="1216930"/>
              <a:ext cx="2972253" cy="1981502"/>
            </a:xfrm>
            <a:prstGeom prst="rect">
              <a:avLst/>
            </a:prstGeom>
          </p:spPr>
        </p:pic>
        <p:sp>
          <p:nvSpPr>
            <p:cNvPr id="21" name="Content Placeholder 1">
              <a:extLst>
                <a:ext uri="{FF2B5EF4-FFF2-40B4-BE49-F238E27FC236}">
                  <a16:creationId xmlns:a16="http://schemas.microsoft.com/office/drawing/2014/main" id="{E49054D0-5084-4E15-ACCB-251624B871C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1282" y="3277907"/>
              <a:ext cx="3465217" cy="43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7338" indent="-287338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110000"/>
                <a:buFont typeface="Wingdings" charset="0"/>
                <a:buChar char="§"/>
                <a:defRPr lang="en-US" sz="2400" kern="1200" dirty="0">
                  <a:solidFill>
                    <a:schemeClr val="tx1"/>
                  </a:solidFill>
                  <a:latin typeface="Arial" pitchFamily="34" charset="0"/>
                  <a:ea typeface="ＭＳ Ｐゴシック" charset="0"/>
                  <a:cs typeface="Arial" pitchFamily="34" charset="0"/>
                </a:defRPr>
              </a:lvl1pPr>
              <a:lvl2pPr marL="512763" indent="-2794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10000"/>
                <a:buFont typeface="Lucida Grande" charset="0"/>
                <a:buChar char="•"/>
                <a:defRPr lang="en-US" sz="20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2pPr>
              <a:lvl3pPr marL="685800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3pPr>
              <a:lvl4pPr marL="911225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sz="16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4pPr>
              <a:lvl5pPr marL="1085850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sz="16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Safety Critical Systems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590B8E-DCC4-44B8-A287-1B40199F929B}"/>
              </a:ext>
            </a:extLst>
          </p:cNvPr>
          <p:cNvGrpSpPr/>
          <p:nvPr/>
        </p:nvGrpSpPr>
        <p:grpSpPr>
          <a:xfrm>
            <a:off x="4081156" y="1447003"/>
            <a:ext cx="3465217" cy="2502614"/>
            <a:chOff x="4078662" y="1084306"/>
            <a:chExt cx="3465217" cy="2502614"/>
          </a:xfrm>
        </p:grpSpPr>
        <p:sp>
          <p:nvSpPr>
            <p:cNvPr id="20" name="Content Placeholder 1">
              <a:extLst>
                <a:ext uri="{FF2B5EF4-FFF2-40B4-BE49-F238E27FC236}">
                  <a16:creationId xmlns:a16="http://schemas.microsoft.com/office/drawing/2014/main" id="{BC456CB7-50B2-4AD5-90A7-8A78AED23FA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78662" y="3152580"/>
              <a:ext cx="3465217" cy="43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7338" indent="-287338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110000"/>
                <a:buFont typeface="Wingdings" charset="0"/>
                <a:buChar char="§"/>
                <a:defRPr lang="en-US" sz="2400" kern="1200" dirty="0">
                  <a:solidFill>
                    <a:schemeClr val="tx1"/>
                  </a:solidFill>
                  <a:latin typeface="Arial" pitchFamily="34" charset="0"/>
                  <a:ea typeface="ＭＳ Ｐゴシック" charset="0"/>
                  <a:cs typeface="Arial" pitchFamily="34" charset="0"/>
                </a:defRPr>
              </a:lvl1pPr>
              <a:lvl2pPr marL="512763" indent="-2794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10000"/>
                <a:buFont typeface="Lucida Grande" charset="0"/>
                <a:buChar char="•"/>
                <a:defRPr lang="en-US" sz="20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2pPr>
              <a:lvl3pPr marL="685800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3pPr>
              <a:lvl4pPr marL="911225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sz="16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4pPr>
              <a:lvl5pPr marL="1085850" indent="-225425" algn="l" rtl="0" eaLnBrk="1" fontAlgn="base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Lucida Grande" charset="0"/>
                <a:buChar char="–"/>
                <a:defRPr lang="en-US" sz="1600" kern="1200" dirty="0">
                  <a:solidFill>
                    <a:schemeClr val="tx1"/>
                  </a:solidFill>
                  <a:latin typeface="Arial" pitchFamily="34" charset="0"/>
                  <a:ea typeface="Arial" pitchFamily="-16" charset="0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Imaging and Machine Learning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CDD14C-5B63-4053-86F8-7DF1FC3A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8689" y="1084306"/>
              <a:ext cx="2985165" cy="1990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3145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567" y="381000"/>
            <a:ext cx="11615833" cy="868363"/>
          </a:xfrm>
        </p:spPr>
        <p:txBody>
          <a:bodyPr/>
          <a:lstStyle/>
          <a:p>
            <a:endParaRPr lang="en-US" sz="4800" dirty="0"/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7BF84B84-E89B-40AF-B086-0063B9B4A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58" y="-110837"/>
            <a:ext cx="12369916" cy="72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381000"/>
            <a:ext cx="10058400" cy="868363"/>
          </a:xfrm>
        </p:spPr>
        <p:txBody>
          <a:bodyPr/>
          <a:lstStyle/>
          <a:p>
            <a:r>
              <a:rPr lang="en-IE" sz="4800" dirty="0"/>
              <a:t>RIP Opportunity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31EB6F-44F3-4794-B9B7-9CE2520B8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3163"/>
            <a:ext cx="8596668" cy="4628199"/>
          </a:xfrm>
        </p:spPr>
        <p:txBody>
          <a:bodyPr>
            <a:normAutofit/>
          </a:bodyPr>
          <a:lstStyle/>
          <a:p>
            <a:r>
              <a:rPr lang="en-US" sz="3200" dirty="0"/>
              <a:t>Our FPGAs are very robust</a:t>
            </a:r>
          </a:p>
          <a:p>
            <a:pPr lvl="1"/>
            <a:r>
              <a:rPr lang="en-US" sz="2800" dirty="0"/>
              <a:t>Planned 90 sols</a:t>
            </a:r>
          </a:p>
          <a:p>
            <a:pPr lvl="1"/>
            <a:r>
              <a:rPr lang="en-US" sz="2800" dirty="0"/>
              <a:t>Survived 5352 sols</a:t>
            </a:r>
          </a:p>
          <a:p>
            <a:pPr marL="0" indent="0">
              <a:buNone/>
            </a:pPr>
            <a:endParaRPr lang="en-IE" sz="2000" dirty="0"/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83D1F6CB-397B-4501-88B1-0E290D7A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" r="1487" b="14152"/>
          <a:stretch/>
        </p:blipFill>
        <p:spPr>
          <a:xfrm>
            <a:off x="4368801" y="1994152"/>
            <a:ext cx="4711238" cy="470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4A98C360-8EDE-4903-B567-0FD8E63D9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451" y="1236088"/>
            <a:ext cx="5334000" cy="5334000"/>
          </a:xfrm>
        </p:spPr>
      </p:pic>
      <p:pic>
        <p:nvPicPr>
          <p:cNvPr id="4" name="Shape 952">
            <a:extLst>
              <a:ext uri="{FF2B5EF4-FFF2-40B4-BE49-F238E27FC236}">
                <a16:creationId xmlns:a16="http://schemas.microsoft.com/office/drawing/2014/main" id="{299045B3-4264-4EF1-924C-16B397D07C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5767" y="287912"/>
            <a:ext cx="3867368" cy="647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81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931E1-BA52-429B-9630-5D2693E1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9199"/>
            <a:ext cx="8596668" cy="53508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Like Linux OSS revolution but in HW</a:t>
            </a:r>
          </a:p>
          <a:p>
            <a:endParaRPr lang="en-US" dirty="0"/>
          </a:p>
          <a:p>
            <a:r>
              <a:rPr lang="en-US" dirty="0"/>
              <a:t>Running free SW on free HW</a:t>
            </a:r>
          </a:p>
          <a:p>
            <a:pPr lvl="1"/>
            <a:r>
              <a:rPr lang="en-US" dirty="0"/>
              <a:t>First open ISA capable of running Linux</a:t>
            </a:r>
          </a:p>
          <a:p>
            <a:pPr lvl="1"/>
            <a:r>
              <a:rPr lang="en-US" b="1" dirty="0"/>
              <a:t>Safe</a:t>
            </a:r>
            <a:r>
              <a:rPr lang="en-US" dirty="0"/>
              <a:t>: No </a:t>
            </a:r>
            <a:r>
              <a:rPr lang="en-US" dirty="0" err="1"/>
              <a:t>spectre</a:t>
            </a:r>
            <a:r>
              <a:rPr lang="en-US" dirty="0"/>
              <a:t>/meltdown vulnerabilities</a:t>
            </a:r>
          </a:p>
          <a:p>
            <a:pPr lvl="1"/>
            <a:r>
              <a:rPr lang="en-US" b="1" dirty="0"/>
              <a:t>From small a microcontroller to a supercomputer</a:t>
            </a:r>
          </a:p>
          <a:p>
            <a:pPr lvl="1"/>
            <a:r>
              <a:rPr lang="en-US" dirty="0"/>
              <a:t>32-bit / 64-bit / 128-bit CPUs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/>
              <a:t>Not vendor locked, skills are transferable</a:t>
            </a:r>
          </a:p>
          <a:p>
            <a:pPr lvl="1"/>
            <a:r>
              <a:rPr lang="en-US" dirty="0"/>
              <a:t>From </a:t>
            </a:r>
            <a:r>
              <a:rPr lang="en-US" b="1" dirty="0"/>
              <a:t>Java</a:t>
            </a:r>
            <a:r>
              <a:rPr lang="en-US" dirty="0"/>
              <a:t>/Scala to C/C++/assembly to HDL languages and many other</a:t>
            </a:r>
          </a:p>
          <a:p>
            <a:pPr lvl="1"/>
            <a:endParaRPr lang="en-US" dirty="0"/>
          </a:p>
          <a:p>
            <a:r>
              <a:rPr lang="en-US" dirty="0"/>
              <a:t>Giving input (</a:t>
            </a:r>
            <a:r>
              <a:rPr lang="en-US" dirty="0" err="1"/>
              <a:t>ebreak</a:t>
            </a:r>
            <a:r>
              <a:rPr lang="en-US" dirty="0"/>
              <a:t>, </a:t>
            </a:r>
            <a:r>
              <a:rPr lang="en-US" dirty="0" err="1"/>
              <a:t>csr</a:t>
            </a:r>
            <a:r>
              <a:rPr lang="en-US" dirty="0"/>
              <a:t>), fixing stuff (Andrew’s book)</a:t>
            </a:r>
          </a:p>
          <a:p>
            <a:pPr lvl="1"/>
            <a:r>
              <a:rPr lang="en-US" dirty="0"/>
              <a:t>Meting great people/engineers/architects (</a:t>
            </a:r>
            <a:r>
              <a:rPr lang="en-US" dirty="0" err="1"/>
              <a:t>SiFive</a:t>
            </a:r>
            <a:r>
              <a:rPr lang="en-US" dirty="0"/>
              <a:t>, IBM, Google...)</a:t>
            </a:r>
          </a:p>
          <a:p>
            <a:pPr lvl="1"/>
            <a:endParaRPr lang="en-US" dirty="0"/>
          </a:p>
          <a:p>
            <a:r>
              <a:rPr lang="en-US" b="1" dirty="0"/>
              <a:t>Us, Si-Five and NVIDIA</a:t>
            </a:r>
          </a:p>
          <a:p>
            <a:pPr lvl="1"/>
            <a:r>
              <a:rPr lang="en-US" dirty="0"/>
              <a:t>Guess current members?</a:t>
            </a:r>
          </a:p>
          <a:p>
            <a:pPr lvl="1"/>
            <a:endParaRPr lang="en-US" dirty="0"/>
          </a:p>
        </p:txBody>
      </p:sp>
      <p:pic>
        <p:nvPicPr>
          <p:cNvPr id="4" name="Shape 952">
            <a:extLst>
              <a:ext uri="{FF2B5EF4-FFF2-40B4-BE49-F238E27FC236}">
                <a16:creationId xmlns:a16="http://schemas.microsoft.com/office/drawing/2014/main" id="{5AE8C6E4-732C-4E51-884B-3A893A0019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15767" y="287912"/>
            <a:ext cx="3867368" cy="6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15E443E-5F5D-4EFC-8535-43B34A9B1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1" t="8448" r="25499" b="3099"/>
          <a:stretch/>
        </p:blipFill>
        <p:spPr>
          <a:xfrm>
            <a:off x="6530110" y="1099127"/>
            <a:ext cx="2844800" cy="246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AC8BC9-E05E-4EEC-B0A5-078A7BF4B9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7" t="4156" r="3676" b="4156"/>
          <a:stretch/>
        </p:blipFill>
        <p:spPr>
          <a:xfrm>
            <a:off x="5098473" y="5350217"/>
            <a:ext cx="2149114" cy="12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B865D7-6AC0-439C-B779-4012997CBE13}"/>
              </a:ext>
            </a:extLst>
          </p:cNvPr>
          <p:cNvSpPr/>
          <p:nvPr/>
        </p:nvSpPr>
        <p:spPr>
          <a:xfrm>
            <a:off x="-120770" y="-86264"/>
            <a:ext cx="12482423" cy="70909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B61E13-93BD-433A-B38B-C27008B2E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50" y="1608430"/>
            <a:ext cx="1815784" cy="726314"/>
          </a:xfrm>
          <a:prstGeom prst="rect">
            <a:avLst/>
          </a:prstGeom>
        </p:spPr>
      </p:pic>
      <p:pic>
        <p:nvPicPr>
          <p:cNvPr id="3" name="Shape 956">
            <a:extLst>
              <a:ext uri="{FF2B5EF4-FFF2-40B4-BE49-F238E27FC236}">
                <a16:creationId xmlns:a16="http://schemas.microsoft.com/office/drawing/2014/main" id="{F6FF6EC3-7ADD-4AEC-81C0-003942BCB7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7160" b="26949"/>
          <a:stretch/>
        </p:blipFill>
        <p:spPr>
          <a:xfrm>
            <a:off x="4365473" y="1428330"/>
            <a:ext cx="2816476" cy="96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957">
            <a:extLst>
              <a:ext uri="{FF2B5EF4-FFF2-40B4-BE49-F238E27FC236}">
                <a16:creationId xmlns:a16="http://schemas.microsoft.com/office/drawing/2014/main" id="{0F066848-C342-4AC3-B04D-612D84E9FB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228" y="1482074"/>
            <a:ext cx="2969050" cy="78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60">
            <a:extLst>
              <a:ext uri="{FF2B5EF4-FFF2-40B4-BE49-F238E27FC236}">
                <a16:creationId xmlns:a16="http://schemas.microsoft.com/office/drawing/2014/main" id="{74C22083-0CD1-4CE3-95F8-E36DDAFCA0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89" y="2665399"/>
            <a:ext cx="3387235" cy="58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46">
            <a:extLst>
              <a:ext uri="{FF2B5EF4-FFF2-40B4-BE49-F238E27FC236}">
                <a16:creationId xmlns:a16="http://schemas.microsoft.com/office/drawing/2014/main" id="{DF48E700-7167-4D29-99CC-06D6E7F9D0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3183" b="14816"/>
          <a:stretch/>
        </p:blipFill>
        <p:spPr>
          <a:xfrm>
            <a:off x="4648108" y="2618690"/>
            <a:ext cx="2147139" cy="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949">
            <a:extLst>
              <a:ext uri="{FF2B5EF4-FFF2-40B4-BE49-F238E27FC236}">
                <a16:creationId xmlns:a16="http://schemas.microsoft.com/office/drawing/2014/main" id="{D2E89480-2189-4DB2-94A4-57511B9DA59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29497" y="2535149"/>
            <a:ext cx="2277621" cy="6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Marvell">
            <a:extLst>
              <a:ext uri="{FF2B5EF4-FFF2-40B4-BE49-F238E27FC236}">
                <a16:creationId xmlns:a16="http://schemas.microsoft.com/office/drawing/2014/main" id="{EAFDB284-1398-4EAB-86E5-312C9A23B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0" y="3404800"/>
            <a:ext cx="3338475" cy="31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45">
            <a:extLst>
              <a:ext uri="{FF2B5EF4-FFF2-40B4-BE49-F238E27FC236}">
                <a16:creationId xmlns:a16="http://schemas.microsoft.com/office/drawing/2014/main" id="{6385AB08-DD80-4FF5-A87A-D593C9F865CA}"/>
              </a:ext>
            </a:extLst>
          </p:cNvPr>
          <p:cNvSpPr/>
          <p:nvPr/>
        </p:nvSpPr>
        <p:spPr>
          <a:xfrm>
            <a:off x="0" y="5056636"/>
            <a:ext cx="12192000" cy="18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947">
            <a:extLst>
              <a:ext uri="{FF2B5EF4-FFF2-40B4-BE49-F238E27FC236}">
                <a16:creationId xmlns:a16="http://schemas.microsoft.com/office/drawing/2014/main" id="{E0E6D1BA-863C-4076-BED6-DB6EA77CF9E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7747" y="3810358"/>
            <a:ext cx="1315706" cy="10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948">
            <a:extLst>
              <a:ext uri="{FF2B5EF4-FFF2-40B4-BE49-F238E27FC236}">
                <a16:creationId xmlns:a16="http://schemas.microsoft.com/office/drawing/2014/main" id="{E9C5D478-2AB4-4BFF-8A30-0F3775247F2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84459" y="4237907"/>
            <a:ext cx="2963338" cy="66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955">
            <a:extLst>
              <a:ext uri="{FF2B5EF4-FFF2-40B4-BE49-F238E27FC236}">
                <a16:creationId xmlns:a16="http://schemas.microsoft.com/office/drawing/2014/main" id="{6C5582CF-CE14-4C6D-A9D9-EE2C95B4842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6930" y="4998278"/>
            <a:ext cx="2743365" cy="72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958">
            <a:extLst>
              <a:ext uri="{FF2B5EF4-FFF2-40B4-BE49-F238E27FC236}">
                <a16:creationId xmlns:a16="http://schemas.microsoft.com/office/drawing/2014/main" id="{3F1EA90A-F429-4310-A5D7-7AB790FACA4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0228" y="5964886"/>
            <a:ext cx="2176767" cy="72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959">
            <a:extLst>
              <a:ext uri="{FF2B5EF4-FFF2-40B4-BE49-F238E27FC236}">
                <a16:creationId xmlns:a16="http://schemas.microsoft.com/office/drawing/2014/main" id="{08F6956C-1F86-4812-A940-C26F23AE968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40486" y="6038667"/>
            <a:ext cx="3451285" cy="47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961">
            <a:extLst>
              <a:ext uri="{FF2B5EF4-FFF2-40B4-BE49-F238E27FC236}">
                <a16:creationId xmlns:a16="http://schemas.microsoft.com/office/drawing/2014/main" id="{34C3DA2F-E3C2-45A3-9213-3533A88E9C8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25138" y="3335467"/>
            <a:ext cx="2481980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962">
            <a:extLst>
              <a:ext uri="{FF2B5EF4-FFF2-40B4-BE49-F238E27FC236}">
                <a16:creationId xmlns:a16="http://schemas.microsoft.com/office/drawing/2014/main" id="{05D7AB06-14FD-49F9-B9A3-F58AEC3E26E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03137" y="4730605"/>
            <a:ext cx="1656600" cy="49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963">
            <a:extLst>
              <a:ext uri="{FF2B5EF4-FFF2-40B4-BE49-F238E27FC236}">
                <a16:creationId xmlns:a16="http://schemas.microsoft.com/office/drawing/2014/main" id="{25560686-E07B-45C1-B3C0-1DD75F854D10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36217" b="35723"/>
          <a:stretch/>
        </p:blipFill>
        <p:spPr>
          <a:xfrm>
            <a:off x="4066504" y="5363227"/>
            <a:ext cx="3310349" cy="69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964">
            <a:extLst>
              <a:ext uri="{FF2B5EF4-FFF2-40B4-BE49-F238E27FC236}">
                <a16:creationId xmlns:a16="http://schemas.microsoft.com/office/drawing/2014/main" id="{DE61A55E-F49F-4936-8FE6-33AC1C2DCFD3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507995" y="4946168"/>
            <a:ext cx="2969049" cy="103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" descr="Thales">
            <a:extLst>
              <a:ext uri="{FF2B5EF4-FFF2-40B4-BE49-F238E27FC236}">
                <a16:creationId xmlns:a16="http://schemas.microsoft.com/office/drawing/2014/main" id="{92AEA385-0547-4162-A607-B18FE9D5D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4" b="27699"/>
          <a:stretch/>
        </p:blipFill>
        <p:spPr bwMode="auto">
          <a:xfrm>
            <a:off x="4655464" y="6148145"/>
            <a:ext cx="2236494" cy="45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chip Technology">
            <a:extLst>
              <a:ext uri="{FF2B5EF4-FFF2-40B4-BE49-F238E27FC236}">
                <a16:creationId xmlns:a16="http://schemas.microsoft.com/office/drawing/2014/main" id="{A14AB195-F301-40BC-9DA9-0CC5BFDE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830" y="3335467"/>
            <a:ext cx="2012389" cy="105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ion">
            <a:extLst>
              <a:ext uri="{FF2B5EF4-FFF2-40B4-BE49-F238E27FC236}">
                <a16:creationId xmlns:a16="http://schemas.microsoft.com/office/drawing/2014/main" id="{36F9C390-7BFA-422A-858D-FD3F8B163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26" y="4332444"/>
            <a:ext cx="1428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hape 952">
            <a:extLst>
              <a:ext uri="{FF2B5EF4-FFF2-40B4-BE49-F238E27FC236}">
                <a16:creationId xmlns:a16="http://schemas.microsoft.com/office/drawing/2014/main" id="{F2FE04F5-D24B-4BFF-8874-840D7491CB1C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736535" y="160869"/>
            <a:ext cx="3867368" cy="64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953">
            <a:extLst>
              <a:ext uri="{FF2B5EF4-FFF2-40B4-BE49-F238E27FC236}">
                <a16:creationId xmlns:a16="http://schemas.microsoft.com/office/drawing/2014/main" id="{6C8ABFB6-1738-42D9-8AEC-AC3BC4CFD4FE}"/>
              </a:ext>
            </a:extLst>
          </p:cNvPr>
          <p:cNvSpPr txBox="1">
            <a:spLocks/>
          </p:cNvSpPr>
          <p:nvPr/>
        </p:nvSpPr>
        <p:spPr bwMode="auto">
          <a:xfrm>
            <a:off x="2514599" y="803532"/>
            <a:ext cx="85820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75000"/>
              </a:lnSpc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hangingPunct="1">
              <a:lnSpc>
                <a:spcPct val="75000"/>
              </a:lnSpc>
              <a:defRPr sz="5333" b="1">
                <a:solidFill>
                  <a:schemeClr val="tx2"/>
                </a:solidFill>
              </a:defRPr>
            </a:lvl2pPr>
            <a:lvl3pPr algn="ctr" eaLnBrk="1" hangingPunct="1">
              <a:lnSpc>
                <a:spcPct val="75000"/>
              </a:lnSpc>
              <a:defRPr sz="5333" b="1">
                <a:solidFill>
                  <a:schemeClr val="tx2"/>
                </a:solidFill>
              </a:defRPr>
            </a:lvl3pPr>
            <a:lvl4pPr algn="ctr" eaLnBrk="1" hangingPunct="1">
              <a:lnSpc>
                <a:spcPct val="75000"/>
              </a:lnSpc>
              <a:defRPr sz="5333" b="1">
                <a:solidFill>
                  <a:schemeClr val="tx2"/>
                </a:solidFill>
              </a:defRPr>
            </a:lvl4pPr>
            <a:lvl5pPr algn="ctr" eaLnBrk="1" hangingPunct="1">
              <a:lnSpc>
                <a:spcPct val="75000"/>
              </a:lnSpc>
              <a:defRPr sz="5333" b="1">
                <a:solidFill>
                  <a:schemeClr val="tx2"/>
                </a:solidFill>
              </a:defRPr>
            </a:lvl5pPr>
            <a:lvl6pPr marL="609585" algn="ctr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5333" b="1">
                <a:solidFill>
                  <a:schemeClr val="tx2"/>
                </a:solidFill>
              </a:defRPr>
            </a:lvl6pPr>
            <a:lvl7pPr marL="1219170" algn="ctr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5333" b="1">
                <a:solidFill>
                  <a:schemeClr val="tx2"/>
                </a:solidFill>
              </a:defRPr>
            </a:lvl7pPr>
            <a:lvl8pPr marL="1828754" algn="ctr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5333" b="1">
                <a:solidFill>
                  <a:schemeClr val="tx2"/>
                </a:solidFill>
              </a:defRPr>
            </a:lvl8pPr>
            <a:lvl9pPr marL="2438339" algn="ctr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5333" b="1"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ym typeface="PT Sans"/>
              </a:rPr>
              <a:t>Foundation: Platinum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4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49A950-2387-4FFE-AD09-CB986C3B3037}"/>
              </a:ext>
            </a:extLst>
          </p:cNvPr>
          <p:cNvSpPr/>
          <p:nvPr/>
        </p:nvSpPr>
        <p:spPr>
          <a:xfrm>
            <a:off x="-138023" y="-94891"/>
            <a:ext cx="12637698" cy="72196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510B82-6A10-445E-9644-4AFEAFA08834}"/>
              </a:ext>
            </a:extLst>
          </p:cNvPr>
          <p:cNvSpPr/>
          <p:nvPr/>
        </p:nvSpPr>
        <p:spPr>
          <a:xfrm>
            <a:off x="0" y="10108"/>
            <a:ext cx="12169537" cy="161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0" name="Shape 9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62" y="2115084"/>
            <a:ext cx="1292925" cy="12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3" y="159625"/>
            <a:ext cx="2806004" cy="187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Shape 9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5001" y="2463268"/>
            <a:ext cx="1859375" cy="1365618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/>
          <p:nvPr/>
        </p:nvSpPr>
        <p:spPr>
          <a:xfrm>
            <a:off x="-5375" y="5300950"/>
            <a:ext cx="12192000" cy="1617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Shape 97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9048" y="164750"/>
            <a:ext cx="2484406" cy="44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Shape 9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625" y="1523725"/>
            <a:ext cx="1940300" cy="50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Shape 976"/>
          <p:cNvPicPr preferRelativeResize="0"/>
          <p:nvPr/>
        </p:nvPicPr>
        <p:blipFill rotWithShape="1">
          <a:blip r:embed="rId8">
            <a:alphaModFix/>
          </a:blip>
          <a:srcRect l="8333" t="18130" r="8333" b="21430"/>
          <a:stretch/>
        </p:blipFill>
        <p:spPr>
          <a:xfrm>
            <a:off x="6314850" y="5437375"/>
            <a:ext cx="1678600" cy="54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39669" y="203849"/>
            <a:ext cx="1678595" cy="606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10">
            <a:alphaModFix/>
          </a:blip>
          <a:srcRect t="21696" b="17184"/>
          <a:stretch/>
        </p:blipFill>
        <p:spPr>
          <a:xfrm>
            <a:off x="2575193" y="4280770"/>
            <a:ext cx="1421912" cy="33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Shape 97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11774" y="3476896"/>
            <a:ext cx="1201780" cy="85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Shape 980" descr="https://content.riscv.org/wp-content/uploads/2017/05/ubilite_logo_250x100-150x60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43423" y="2348088"/>
            <a:ext cx="1352900" cy="5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>
            <a:off x="7739037" y="76200"/>
            <a:ext cx="4395888" cy="1161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T Sans"/>
              <a:buNone/>
            </a:pPr>
            <a:r>
              <a:rPr lang="en-US" sz="4000" b="1" i="0" u="none" strike="noStrike" cap="none" dirty="0">
                <a:latin typeface="PT Sans"/>
                <a:ea typeface="PT Sans"/>
                <a:cs typeface="PT Sans"/>
                <a:sym typeface="PT Sans"/>
              </a:rPr>
              <a:t>Gold, Silver &amp; Auditor Members</a:t>
            </a:r>
            <a:endParaRPr dirty="0"/>
          </a:p>
        </p:txBody>
      </p:sp>
      <p:pic>
        <p:nvPicPr>
          <p:cNvPr id="982" name="Shape 98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77550" y="1262750"/>
            <a:ext cx="14287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44175" y="1792985"/>
            <a:ext cx="1292899" cy="49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Shape 98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199930" y="949746"/>
            <a:ext cx="1504700" cy="106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 descr="C:\Users\adaleiden\Desktop\UC TECH IP 002-01.jpg"/>
          <p:cNvPicPr preferRelativeResize="0"/>
          <p:nvPr/>
        </p:nvPicPr>
        <p:blipFill rotWithShape="1">
          <a:blip r:embed="rId16">
            <a:alphaModFix/>
          </a:blip>
          <a:srcRect l="17182" t="30886" r="14843" b="31268"/>
          <a:stretch/>
        </p:blipFill>
        <p:spPr>
          <a:xfrm>
            <a:off x="4416574" y="2279341"/>
            <a:ext cx="1085194" cy="4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Shape 986" descr="C:\Users\adaleiden\Desktop\GlobalFoundries_logo_no_shadow.svg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927343" y="1863121"/>
            <a:ext cx="2806000" cy="4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Shape 987" descr="C:\Users\adaleiden\Desktop\Lauterbach_Development_Tools_logo.svg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6425" y="4066850"/>
            <a:ext cx="1504701" cy="41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 descr="AAEAAQAAAAAAAAXpAAAAJDc2N2IyZWMxLTk5MjgtNDY0Ny1hOTc5LTIxZGZjY2UyMjFjNg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406462" y="3539170"/>
            <a:ext cx="1666825" cy="567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 descr="IIT_Madras_Logo.svg[1]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103775" y="3435213"/>
            <a:ext cx="1292900" cy="12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Shape 990" descr="seagate2017.jp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062650" y="2991384"/>
            <a:ext cx="2190225" cy="73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Shape 991" descr="C:\Users\adaleiden\Desktop\IS_logo_CMJN_Baseline.jp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993039" y="2497218"/>
            <a:ext cx="1122614" cy="37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Shape 9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56938" y="5543374"/>
            <a:ext cx="1394876" cy="53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Shape 993" descr="Embecosm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97578" y="4975474"/>
            <a:ext cx="1352900" cy="5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12847" y="5726828"/>
            <a:ext cx="2484401" cy="139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Shape 99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201288" y="2157754"/>
            <a:ext cx="2091452" cy="52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834445" y="94450"/>
            <a:ext cx="1600452" cy="63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Shape 99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029325" y="4261120"/>
            <a:ext cx="1859375" cy="62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270073" y="3687044"/>
            <a:ext cx="1428749" cy="2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Shape 99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495212" y="30775"/>
            <a:ext cx="1292901" cy="78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Shape 100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599279" y="5372467"/>
            <a:ext cx="1292900" cy="51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Shape 100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589650" y="851589"/>
            <a:ext cx="1352900" cy="55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615412" y="2920013"/>
            <a:ext cx="1600446" cy="46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6960650" y="4159739"/>
            <a:ext cx="1504699" cy="39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3002475" y="4820152"/>
            <a:ext cx="1428751" cy="38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5580025" y="3684400"/>
            <a:ext cx="1428751" cy="71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052198" y="5634192"/>
            <a:ext cx="1769775" cy="58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381900" y="2659075"/>
            <a:ext cx="1666824" cy="49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9294063" y="4921813"/>
            <a:ext cx="1201900" cy="77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0158788" y="5742300"/>
            <a:ext cx="1600450" cy="4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8157937" y="6212122"/>
            <a:ext cx="1678600" cy="58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415989" y="6111251"/>
            <a:ext cx="813585" cy="6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8101162" y="4854275"/>
            <a:ext cx="1085200" cy="82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31475" y="1521875"/>
            <a:ext cx="1769774" cy="176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Shape 1014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562538" y="3254132"/>
            <a:ext cx="707850" cy="7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Shape 1015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0653699" y="3801422"/>
            <a:ext cx="1292924" cy="55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1811125" y="5482362"/>
            <a:ext cx="1504701" cy="53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Shape 1017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4203272" y="873454"/>
            <a:ext cx="1859378" cy="37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Shape 1018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6733038" y="1286884"/>
            <a:ext cx="1859376" cy="407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5175613" y="5444727"/>
            <a:ext cx="1016775" cy="45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36650" y="3340202"/>
            <a:ext cx="1352900" cy="57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10128797" y="6171836"/>
            <a:ext cx="2072724" cy="65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Shape 1022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401675" y="4437000"/>
            <a:ext cx="2072725" cy="63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Shape 1023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2744500" y="6165610"/>
            <a:ext cx="1600450" cy="51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Shape 1024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5332224" y="4600888"/>
            <a:ext cx="917944" cy="7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Shape 1025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8895511" y="1305057"/>
            <a:ext cx="1600452" cy="45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Shape 102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3358900" y="1616002"/>
            <a:ext cx="1940300" cy="4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0231772" y="2945891"/>
            <a:ext cx="1016774" cy="86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9909851" y="2428068"/>
            <a:ext cx="1122600" cy="43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2221100" y="1574757"/>
            <a:ext cx="917951" cy="45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4830025" y="2807427"/>
            <a:ext cx="1122600" cy="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5697675" y="6278032"/>
            <a:ext cx="2190224" cy="41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Shape 1032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10825100" y="4825977"/>
            <a:ext cx="1352901" cy="83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Shape 1033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6955226" y="1876275"/>
            <a:ext cx="1768726" cy="50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Shape 1034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6651601" y="4581601"/>
            <a:ext cx="1201776" cy="8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Shape 1035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11270275" y="2295939"/>
            <a:ext cx="813575" cy="81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92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BC0E26-C550-4CA6-80FC-14647E8AEEA3}"/>
              </a:ext>
            </a:extLst>
          </p:cNvPr>
          <p:cNvSpPr/>
          <p:nvPr/>
        </p:nvSpPr>
        <p:spPr>
          <a:xfrm>
            <a:off x="-83127" y="-129309"/>
            <a:ext cx="12459854" cy="7185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" name="Picture 2" descr="A desk with a computer sitting on a table&#10;&#10;Description automatically generated">
            <a:extLst>
              <a:ext uri="{FF2B5EF4-FFF2-40B4-BE49-F238E27FC236}">
                <a16:creationId xmlns:a16="http://schemas.microsoft.com/office/drawing/2014/main" id="{09C2C133-F51B-4228-9F69-B24E6D147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145473"/>
            <a:ext cx="6096000" cy="4572000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AE7E994A-A392-4489-9897-16D748B3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35" y="2605232"/>
            <a:ext cx="7010399" cy="3943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7CC8B-2482-4EFA-8CA8-759AA5C8EA38}"/>
              </a:ext>
            </a:extLst>
          </p:cNvPr>
          <p:cNvSpPr txBox="1"/>
          <p:nvPr/>
        </p:nvSpPr>
        <p:spPr>
          <a:xfrm>
            <a:off x="232913" y="5779698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Photos: Drew </a:t>
            </a:r>
            <a:r>
              <a:rPr lang="en-US" dirty="0" err="1"/>
              <a:t>Fustini</a:t>
            </a:r>
            <a:r>
              <a:rPr lang="en-US" dirty="0"/>
              <a:t>, AB Open</a:t>
            </a:r>
            <a:endParaRPr lang="en-IE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57967CC-5B44-4A73-AD0C-C45954CF9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2192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90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0E8ABCE-FCE5-45F4-8D28-4E153536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CE05A-9635-4F71-B65F-268C459CFA31}"/>
              </a:ext>
            </a:extLst>
          </p:cNvPr>
          <p:cNvSpPr txBox="1"/>
          <p:nvPr/>
        </p:nvSpPr>
        <p:spPr>
          <a:xfrm>
            <a:off x="9135374" y="6349042"/>
            <a:ext cx="285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Photo: Linus Media Group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0716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931E1-BA52-429B-9630-5D2693E1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91707"/>
            <a:ext cx="8596668" cy="554965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High volume market of </a:t>
            </a:r>
            <a:r>
              <a:rPr lang="en-IE" dirty="0"/>
              <a:t>consumer devices (I do not get involved in these)</a:t>
            </a:r>
          </a:p>
          <a:p>
            <a:pPr lvl="1"/>
            <a:r>
              <a:rPr lang="en-US" dirty="0"/>
              <a:t>Arduinos</a:t>
            </a:r>
          </a:p>
          <a:p>
            <a:pPr lvl="1"/>
            <a:r>
              <a:rPr lang="en-US" dirty="0"/>
              <a:t>Devices everywhere (Amazon Echo)</a:t>
            </a:r>
          </a:p>
          <a:p>
            <a:pPr lvl="1"/>
            <a:r>
              <a:rPr lang="en-US" dirty="0"/>
              <a:t>IoT / Cloud</a:t>
            </a:r>
          </a:p>
          <a:p>
            <a:pPr lvl="1"/>
            <a:r>
              <a:rPr lang="en-US" dirty="0"/>
              <a:t>Many others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E1183-AD91-4A90-B956-859302DE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2477994"/>
            <a:ext cx="3360619" cy="4380006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514583E-4D19-49ED-BB3A-6239C5639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8" b="11310"/>
          <a:stretch/>
        </p:blipFill>
        <p:spPr>
          <a:xfrm>
            <a:off x="677334" y="3246539"/>
            <a:ext cx="4269509" cy="33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9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931E1-BA52-429B-9630-5D2693E1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428998"/>
            <a:ext cx="8596668" cy="2981037"/>
          </a:xfrm>
        </p:spPr>
        <p:txBody>
          <a:bodyPr>
            <a:normAutofit/>
          </a:bodyPr>
          <a:lstStyle/>
          <a:p>
            <a:r>
              <a:rPr lang="en-US" sz="2400" dirty="0"/>
              <a:t>Congratulation on choosing this course </a:t>
            </a:r>
          </a:p>
          <a:p>
            <a:r>
              <a:rPr lang="en-US" sz="2400" dirty="0"/>
              <a:t>Was closely involved with this course as tutor for a while</a:t>
            </a:r>
          </a:p>
          <a:p>
            <a:r>
              <a:rPr lang="en-US" sz="2400" dirty="0"/>
              <a:t>Students do not regrets this choice</a:t>
            </a:r>
          </a:p>
          <a:p>
            <a:r>
              <a:rPr lang="en-US" sz="2400" dirty="0"/>
              <a:t>Run and curated by smart people </a:t>
            </a:r>
          </a:p>
          <a:p>
            <a:pPr lvl="1"/>
            <a:r>
              <a:rPr lang="en-US" sz="2000" dirty="0"/>
              <a:t>Who know the technologies and the industry</a:t>
            </a:r>
          </a:p>
          <a:p>
            <a:r>
              <a:rPr lang="en-US" sz="2400" dirty="0"/>
              <a:t>Job opportunities with decent companies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14A16FA-3C9C-424E-BA13-58B6D0DA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19" y="214746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5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3079-E719-48A7-A4EB-292AF449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868"/>
          </a:xfrm>
        </p:spPr>
        <p:txBody>
          <a:bodyPr/>
          <a:lstStyle/>
          <a:p>
            <a:r>
              <a:rPr lang="en-US" dirty="0"/>
              <a:t>Transition to IT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2F23-697E-41EF-A332-B9C96579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34837"/>
            <a:ext cx="8900775" cy="468283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Bleeding edge technologies</a:t>
            </a:r>
          </a:p>
          <a:p>
            <a:r>
              <a:rPr lang="en-US" sz="3200" dirty="0"/>
              <a:t>Rapid R&amp;D</a:t>
            </a:r>
          </a:p>
          <a:p>
            <a:pPr lvl="1"/>
            <a:r>
              <a:rPr lang="en-US" sz="3000" dirty="0"/>
              <a:t>Amazing things are happening</a:t>
            </a:r>
          </a:p>
          <a:p>
            <a:pPr lvl="1"/>
            <a:r>
              <a:rPr lang="en-US" sz="2800" dirty="0"/>
              <a:t>Great opportunities to learn</a:t>
            </a:r>
          </a:p>
          <a:p>
            <a:pPr lvl="1"/>
            <a:r>
              <a:rPr lang="en-US" sz="2800" b="1" dirty="0"/>
              <a:t>Can’t stop learning!</a:t>
            </a:r>
          </a:p>
          <a:p>
            <a:r>
              <a:rPr lang="en-US" sz="3000" dirty="0"/>
              <a:t>Stack Overflow/Google are your friends</a:t>
            </a:r>
          </a:p>
          <a:p>
            <a:r>
              <a:rPr lang="en-US" sz="3200" dirty="0"/>
              <a:t>You can change the world</a:t>
            </a:r>
          </a:p>
          <a:p>
            <a:r>
              <a:rPr lang="en-US" sz="3200" dirty="0"/>
              <a:t>Few lines of code can improve </a:t>
            </a:r>
            <a:r>
              <a:rPr lang="en-US" sz="3200" dirty="0" err="1"/>
              <a:t>lifes</a:t>
            </a:r>
            <a:r>
              <a:rPr lang="en-US" sz="3200" dirty="0"/>
              <a:t> of many</a:t>
            </a:r>
          </a:p>
          <a:p>
            <a:r>
              <a:rPr lang="en-US" sz="3200" dirty="0"/>
              <a:t>High job satisfaction in IT</a:t>
            </a:r>
          </a:p>
        </p:txBody>
      </p:sp>
    </p:spTree>
    <p:extLst>
      <p:ext uri="{BB962C8B-B14F-4D97-AF65-F5344CB8AC3E}">
        <p14:creationId xmlns:p14="http://schemas.microsoft.com/office/powerpoint/2010/main" val="327908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3079-E719-48A7-A4EB-292AF449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868"/>
          </a:xfrm>
        </p:spPr>
        <p:txBody>
          <a:bodyPr/>
          <a:lstStyle/>
          <a:p>
            <a:r>
              <a:rPr lang="en-US" dirty="0"/>
              <a:t>Student to employment transition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2F23-697E-41EF-A332-B9C96579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7819"/>
            <a:ext cx="8596668" cy="456354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Free time</a:t>
            </a:r>
          </a:p>
          <a:p>
            <a:r>
              <a:rPr lang="en-US" sz="2400" dirty="0"/>
              <a:t>Work / Projects / Code will get used</a:t>
            </a:r>
          </a:p>
          <a:p>
            <a:r>
              <a:rPr lang="en-US" sz="2400" dirty="0"/>
              <a:t>A lot of responsibility</a:t>
            </a:r>
          </a:p>
          <a:p>
            <a:pPr lvl="1"/>
            <a:r>
              <a:rPr lang="en-US" sz="2000" dirty="0"/>
              <a:t>For some might be scary, but you can get time to adjust</a:t>
            </a:r>
          </a:p>
          <a:p>
            <a:pPr lvl="1"/>
            <a:r>
              <a:rPr lang="en-US" sz="2000" dirty="0"/>
              <a:t>Try to be self organized, do not expect to be micro-managed</a:t>
            </a:r>
          </a:p>
          <a:p>
            <a:pPr lvl="1"/>
            <a:r>
              <a:rPr lang="en-US" sz="2000" dirty="0"/>
              <a:t>Project lead to find a partner for us</a:t>
            </a:r>
          </a:p>
          <a:p>
            <a:pPr lvl="2"/>
            <a:r>
              <a:rPr lang="en-US" sz="1800" dirty="0"/>
              <a:t>Got encouragement and positive feedback from highest management</a:t>
            </a:r>
            <a:br>
              <a:rPr lang="en-US" sz="1800" dirty="0"/>
            </a:br>
            <a:endParaRPr lang="en-US" sz="1800" dirty="0"/>
          </a:p>
          <a:p>
            <a:r>
              <a:rPr lang="en-US" sz="2400" dirty="0"/>
              <a:t>I was </a:t>
            </a:r>
            <a:r>
              <a:rPr lang="en-US" sz="2400" u="sng" dirty="0"/>
              <a:t>underestimating</a:t>
            </a:r>
            <a:r>
              <a:rPr lang="en-US" sz="2400" dirty="0"/>
              <a:t> soft skills</a:t>
            </a:r>
          </a:p>
          <a:p>
            <a:pPr lvl="1"/>
            <a:r>
              <a:rPr lang="en-US" sz="2000" dirty="0"/>
              <a:t>Giving talks. Writing essays/papers. Talking to customers/partners.</a:t>
            </a:r>
          </a:p>
          <a:p>
            <a:pPr lvl="1"/>
            <a:r>
              <a:rPr lang="en-US" sz="2000" dirty="0"/>
              <a:t>Business travel (Shannon, Barcelona, San Francisco demos, Germany paper/talk)</a:t>
            </a:r>
          </a:p>
        </p:txBody>
      </p:sp>
    </p:spTree>
    <p:extLst>
      <p:ext uri="{BB962C8B-B14F-4D97-AF65-F5344CB8AC3E}">
        <p14:creationId xmlns:p14="http://schemas.microsoft.com/office/powerpoint/2010/main" val="82541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3079-E719-48A7-A4EB-292AF449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US" dirty="0"/>
              <a:t>Leadership and the team are very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2F23-697E-41EF-A332-B9C96579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7819"/>
            <a:ext cx="8794470" cy="456354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Teamwork! Yet another surprise for me as I have heavy on hard skills</a:t>
            </a:r>
          </a:p>
          <a:p>
            <a:endParaRPr lang="en-US" sz="2400" dirty="0"/>
          </a:p>
          <a:p>
            <a:r>
              <a:rPr lang="en-US" sz="2400" dirty="0"/>
              <a:t>It’s great when your boss and your director are your heroes</a:t>
            </a:r>
          </a:p>
          <a:p>
            <a:pPr lvl="1"/>
            <a:r>
              <a:rPr lang="en-US" sz="2000" dirty="0"/>
              <a:t>Learned from them a good bit and have a lot more to learn</a:t>
            </a:r>
          </a:p>
          <a:p>
            <a:pPr lvl="1"/>
            <a:endParaRPr lang="en-US" sz="2000" dirty="0"/>
          </a:p>
          <a:p>
            <a:r>
              <a:rPr lang="en-US" sz="2400" dirty="0"/>
              <a:t>No unnecessary meetings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Strong culture, focus on important but not urgent tasks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Fridays dedicated to learning new skills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199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3079-E719-48A7-A4EB-292AF449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868"/>
          </a:xfrm>
        </p:spPr>
        <p:txBody>
          <a:bodyPr>
            <a:normAutofit/>
          </a:bodyPr>
          <a:lstStyle/>
          <a:p>
            <a:r>
              <a:rPr lang="en-US" dirty="0"/>
              <a:t>Resources and perks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2F23-697E-41EF-A332-B9C96579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8468"/>
            <a:ext cx="8794470" cy="534018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Corporate infrastructure/servers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Personal Xeon workstation and a server rack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Free books / training (on-site or travel)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Free HW/SW tools for work/projects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Decent health insurance (for example: physio, relaxing massages covered)</a:t>
            </a:r>
          </a:p>
          <a:p>
            <a:endParaRPr lang="en-US" sz="32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0381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2F23-697E-41EF-A332-B9C96579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083"/>
            <a:ext cx="8794470" cy="48998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18k employees</a:t>
            </a:r>
          </a:p>
          <a:p>
            <a:r>
              <a:rPr lang="en-US" sz="2600" dirty="0"/>
              <a:t>For a big corporation we didn’t lost the human feel</a:t>
            </a:r>
          </a:p>
          <a:p>
            <a:pPr lvl="1"/>
            <a:r>
              <a:rPr lang="en-US" sz="2200" dirty="0"/>
              <a:t>High management encourages people and cares about them</a:t>
            </a:r>
          </a:p>
          <a:p>
            <a:pPr lvl="1"/>
            <a:r>
              <a:rPr lang="en-US" sz="2200" dirty="0"/>
              <a:t>Lot of flexibilities, freedom and power</a:t>
            </a:r>
          </a:p>
          <a:p>
            <a:pPr lvl="1"/>
            <a:r>
              <a:rPr lang="en-US" sz="2200" dirty="0"/>
              <a:t>Your input is taken seriously (it’s rewarding)</a:t>
            </a:r>
          </a:p>
          <a:p>
            <a:pPr lvl="1"/>
            <a:endParaRPr lang="en-US" sz="2200" dirty="0"/>
          </a:p>
          <a:p>
            <a:r>
              <a:rPr lang="en-US" sz="2600" dirty="0"/>
              <a:t>Not a spot-light company (we are not Apple...)</a:t>
            </a:r>
          </a:p>
          <a:p>
            <a:pPr lvl="1"/>
            <a:r>
              <a:rPr lang="en-US" sz="2200" dirty="0"/>
              <a:t>BUT we are behind the scenes everywhere</a:t>
            </a:r>
          </a:p>
          <a:p>
            <a:pPr lvl="1"/>
            <a:r>
              <a:rPr lang="en-US" sz="2200" dirty="0"/>
              <a:t>And in many markets we are THE industry leader</a:t>
            </a:r>
          </a:p>
          <a:p>
            <a:pPr lvl="1"/>
            <a:r>
              <a:rPr lang="en-US" sz="2200" dirty="0"/>
              <a:t>Diverse </a:t>
            </a:r>
          </a:p>
          <a:p>
            <a:pPr lvl="2"/>
            <a:r>
              <a:rPr lang="en-US" sz="2000" dirty="0"/>
              <a:t>From chips costing cents and selling huge volume</a:t>
            </a:r>
          </a:p>
          <a:p>
            <a:pPr lvl="2"/>
            <a:r>
              <a:rPr lang="en-US" sz="2000" dirty="0"/>
              <a:t>To very expensive chips selling lower volume</a:t>
            </a:r>
          </a:p>
          <a:p>
            <a:endParaRPr lang="en-US" sz="3200" dirty="0"/>
          </a:p>
          <a:p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9ADE2-BAF1-4F8C-83D7-A1E8B0A75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5" b="8527"/>
          <a:stretch/>
        </p:blipFill>
        <p:spPr>
          <a:xfrm>
            <a:off x="3098131" y="205204"/>
            <a:ext cx="3952875" cy="9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0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931E1-BA52-429B-9630-5D2693E1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785091"/>
            <a:ext cx="8883600" cy="55880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Aerospace / Space / Defense</a:t>
            </a:r>
          </a:p>
          <a:p>
            <a:pPr lvl="1"/>
            <a:r>
              <a:rPr lang="en-US" sz="1800" dirty="0"/>
              <a:t>Radiation tolerant and system critical instant on SoCs</a:t>
            </a:r>
          </a:p>
          <a:p>
            <a:pPr lvl="1"/>
            <a:r>
              <a:rPr lang="en-US" sz="1800" dirty="0"/>
              <a:t>Great reliability, power and security features of FPGAs</a:t>
            </a:r>
          </a:p>
          <a:p>
            <a:pPr lvl="1"/>
            <a:r>
              <a:rPr lang="en-US" sz="1800" dirty="0"/>
              <a:t>International Space Station PSU</a:t>
            </a:r>
          </a:p>
          <a:p>
            <a:pPr lvl="1"/>
            <a:endParaRPr lang="en-US" sz="1800" dirty="0"/>
          </a:p>
          <a:p>
            <a:r>
              <a:rPr lang="en-US" sz="2000" dirty="0"/>
              <a:t>Machine Learning inference</a:t>
            </a:r>
          </a:p>
          <a:p>
            <a:pPr lvl="1"/>
            <a:r>
              <a:rPr lang="en-US" sz="1800" dirty="0"/>
              <a:t>1500 cores, each core can do 8 operations per single clock</a:t>
            </a:r>
          </a:p>
          <a:p>
            <a:pPr lvl="1"/>
            <a:r>
              <a:rPr lang="en-US" sz="1800" dirty="0"/>
              <a:t>24 SERDES lanes, combined 300Gbps throughput</a:t>
            </a:r>
          </a:p>
          <a:p>
            <a:pPr lvl="1"/>
            <a:r>
              <a:rPr lang="en-US" sz="1800" dirty="0"/>
              <a:t>Very power efficient</a:t>
            </a:r>
          </a:p>
          <a:p>
            <a:pPr lvl="1"/>
            <a:endParaRPr lang="en-US" sz="1800" dirty="0"/>
          </a:p>
          <a:p>
            <a:r>
              <a:rPr lang="en-US" sz="2000" dirty="0"/>
              <a:t>Automotive/Communications/Data centers/Industrial/Medical</a:t>
            </a:r>
          </a:p>
          <a:p>
            <a:pPr lvl="1"/>
            <a:r>
              <a:rPr lang="en-US" sz="1800" dirty="0"/>
              <a:t>PCI-E server GPU switch</a:t>
            </a:r>
          </a:p>
          <a:p>
            <a:pPr lvl="1"/>
            <a:r>
              <a:rPr lang="en-US" sz="1800" dirty="0" err="1"/>
              <a:t>NVMe</a:t>
            </a:r>
            <a:r>
              <a:rPr lang="en-US" sz="1800" dirty="0"/>
              <a:t> SSDs, self-encrypting and self-destructing SSD storage</a:t>
            </a:r>
          </a:p>
          <a:p>
            <a:pPr lvl="1"/>
            <a:r>
              <a:rPr lang="en-US" sz="1800" dirty="0"/>
              <a:t>Critical Timing (GPS)</a:t>
            </a:r>
          </a:p>
          <a:p>
            <a:endParaRPr lang="en-US" sz="2000" dirty="0"/>
          </a:p>
          <a:p>
            <a:pPr marL="0" indent="0">
              <a:buNone/>
            </a:pPr>
            <a:endParaRPr lang="en-IE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42E02-7646-4AA0-BFAB-92CC6A47D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808" y="1883208"/>
            <a:ext cx="4048125" cy="1133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FE438-F424-45CC-ABD8-246232EF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71" y="240144"/>
            <a:ext cx="1664855" cy="1664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0D61D-0573-42F9-A1E2-7DAFDB13F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9" t="29338" r="5754" b="10200"/>
          <a:stretch/>
        </p:blipFill>
        <p:spPr>
          <a:xfrm>
            <a:off x="6485224" y="3554782"/>
            <a:ext cx="3075710" cy="794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37-3359-4887-ADB9-30EC9BFD38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1" t="12949" r="1515" b="12707"/>
          <a:stretch/>
        </p:blipFill>
        <p:spPr>
          <a:xfrm>
            <a:off x="7675417" y="2689603"/>
            <a:ext cx="1736436" cy="889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4CF85-D825-4D66-993B-BEF31BC476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22" t="33685" r="14166" b="36311"/>
          <a:stretch/>
        </p:blipFill>
        <p:spPr>
          <a:xfrm>
            <a:off x="3157054" y="51380"/>
            <a:ext cx="3924159" cy="6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1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381000"/>
            <a:ext cx="10058400" cy="868363"/>
          </a:xfrm>
        </p:spPr>
        <p:txBody>
          <a:bodyPr/>
          <a:lstStyle/>
          <a:p>
            <a:r>
              <a:rPr lang="en-US" sz="4800" dirty="0"/>
              <a:t>Smart Embedded Vision</a:t>
            </a:r>
          </a:p>
        </p:txBody>
      </p:sp>
      <p:pic>
        <p:nvPicPr>
          <p:cNvPr id="4" name="Content Placeholder 3" descr="C:\Users\aperi\Downloads\shutterstock_1110332588 (1).jp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11" y="2149249"/>
            <a:ext cx="2275039" cy="1626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 descr="C:\Users\aperi\Downloads\CCTV_Surveillance_Camera_iStock_000040190812Large (1)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37"/>
          <a:stretch/>
        </p:blipFill>
        <p:spPr bwMode="auto">
          <a:xfrm>
            <a:off x="2701087" y="2149249"/>
            <a:ext cx="2271343" cy="162678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aperi\Downloads\microchiptechnologyinc_34012844267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67" y="2149249"/>
            <a:ext cx="2094067" cy="1626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 descr="C:\Users\aperi\Downloads\shutterstock_390198256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71" y="2149249"/>
            <a:ext cx="2371064" cy="1626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8" name="Picture 7" descr="C:\Users\aperi\Downloads\shutterstock_668202985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174" y="2149249"/>
            <a:ext cx="2225749" cy="1626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43787" y="3915208"/>
            <a:ext cx="2275037" cy="186368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Machine 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067" dirty="0"/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Secure communication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High speed I/O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1087" y="3915210"/>
            <a:ext cx="2271343" cy="186368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Surveillance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endParaRPr lang="en-US" sz="1600" dirty="0"/>
          </a:p>
          <a:p>
            <a:pPr marL="342882" indent="-342882">
              <a:buFont typeface="Arial" panose="020B0604020202020204" pitchFamily="34" charset="0"/>
              <a:buChar char="•"/>
            </a:pPr>
            <a:endParaRPr lang="en-US" sz="1067" dirty="0"/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4k Resolution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Image sensor muxing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8967" y="3915210"/>
            <a:ext cx="2094067" cy="186368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Drone Cameras</a:t>
            </a:r>
            <a:endParaRPr lang="en-US" sz="1600" dirty="0"/>
          </a:p>
          <a:p>
            <a:pPr marL="342882" indent="-342882">
              <a:buFont typeface="Arial" panose="020B0604020202020204" pitchFamily="34" charset="0"/>
              <a:buChar char="•"/>
            </a:pPr>
            <a:endParaRPr lang="en-US" sz="1067" dirty="0"/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Low Power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Hi-Reliability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IP security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9571" y="3915208"/>
            <a:ext cx="2371064" cy="186368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Medical 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Imaging</a:t>
            </a:r>
          </a:p>
          <a:p>
            <a:pPr algn="ctr"/>
            <a:endParaRPr lang="en-US" sz="1067" dirty="0"/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Security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High speed I/O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Instant 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67172" y="3910443"/>
            <a:ext cx="2225749" cy="186368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  <a:p>
            <a:pPr algn="ctr"/>
            <a:endParaRPr lang="en-US" sz="1067" dirty="0"/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Hi-Reliability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High Speed I/O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en-US" sz="1600" dirty="0"/>
              <a:t>4K Resolution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187" y="1517629"/>
            <a:ext cx="11247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 power, high-speed, secure, real-time applications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9395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960</TotalTime>
  <Words>637</Words>
  <Application>Microsoft Office PowerPoint</Application>
  <PresentationFormat>Widescreen</PresentationFormat>
  <Paragraphs>142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PT Sans</vt:lpstr>
      <vt:lpstr>Trebuchet MS</vt:lpstr>
      <vt:lpstr>Wingdings</vt:lpstr>
      <vt:lpstr>Wingdings 3</vt:lpstr>
      <vt:lpstr>Facet</vt:lpstr>
      <vt:lpstr>Transitioning to a career in Tech</vt:lpstr>
      <vt:lpstr>PowerPoint Presentation</vt:lpstr>
      <vt:lpstr>Transition to IT</vt:lpstr>
      <vt:lpstr>Student to employment transition</vt:lpstr>
      <vt:lpstr>Leadership and the team are very important</vt:lpstr>
      <vt:lpstr>Resources and perks</vt:lpstr>
      <vt:lpstr>PowerPoint Presentation</vt:lpstr>
      <vt:lpstr>PowerPoint Presentation</vt:lpstr>
      <vt:lpstr>Smart Embedded Vision</vt:lpstr>
      <vt:lpstr>Real-time, Low Power systems</vt:lpstr>
      <vt:lpstr>PowerPoint Presentation</vt:lpstr>
      <vt:lpstr>RIP Opportunity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Transitioning to a career in Tech</dc:title>
  <dc:creator>Anton Krug</dc:creator>
  <cp:lastModifiedBy>Anton Krug</cp:lastModifiedBy>
  <cp:revision>196</cp:revision>
  <dcterms:created xsi:type="dcterms:W3CDTF">2019-06-13T17:22:51Z</dcterms:created>
  <dcterms:modified xsi:type="dcterms:W3CDTF">2019-06-14T09:25:26Z</dcterms:modified>
</cp:coreProperties>
</file>